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5" r:id="rId3"/>
    <p:sldId id="276" r:id="rId4"/>
    <p:sldId id="277" r:id="rId5"/>
    <p:sldId id="256" r:id="rId6"/>
    <p:sldId id="257" r:id="rId7"/>
    <p:sldId id="258" r:id="rId8"/>
    <p:sldId id="259" r:id="rId9"/>
    <p:sldId id="278" r:id="rId10"/>
    <p:sldId id="262" r:id="rId11"/>
    <p:sldId id="261" r:id="rId12"/>
    <p:sldId id="260" r:id="rId13"/>
    <p:sldId id="265" r:id="rId14"/>
    <p:sldId id="264" r:id="rId15"/>
    <p:sldId id="266" r:id="rId16"/>
    <p:sldId id="263" r:id="rId17"/>
    <p:sldId id="269" r:id="rId18"/>
    <p:sldId id="268" r:id="rId19"/>
    <p:sldId id="267" r:id="rId20"/>
    <p:sldId id="270" r:id="rId21"/>
    <p:sldId id="279" r:id="rId22"/>
    <p:sldId id="272" r:id="rId23"/>
    <p:sldId id="271" r:id="rId24"/>
    <p:sldId id="282" r:id="rId25"/>
    <p:sldId id="283" r:id="rId26"/>
    <p:sldId id="281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1TolO62xPBWdVzeGJ3D8dw==" hashData="pAOsSUOWyF2VepX+8+oxrpLYfNo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DBB5-D7D5-4702-A8F0-6750B53F2966}" type="datetimeFigureOut">
              <a:rPr lang="tr-TR" smtClean="0"/>
              <a:t>20.5.2013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7CE9F-543D-4512-B730-0AB9537758F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0499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DBB5-D7D5-4702-A8F0-6750B53F2966}" type="datetimeFigureOut">
              <a:rPr lang="tr-TR" smtClean="0"/>
              <a:t>20.5.2013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7CE9F-543D-4512-B730-0AB9537758F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97151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DBB5-D7D5-4702-A8F0-6750B53F2966}" type="datetimeFigureOut">
              <a:rPr lang="tr-TR" smtClean="0"/>
              <a:t>20.5.2013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7CE9F-543D-4512-B730-0AB9537758F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35119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DBB5-D7D5-4702-A8F0-6750B53F2966}" type="datetimeFigureOut">
              <a:rPr lang="tr-TR" smtClean="0"/>
              <a:t>20.5.2013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7CE9F-543D-4512-B730-0AB9537758F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66950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DBB5-D7D5-4702-A8F0-6750B53F2966}" type="datetimeFigureOut">
              <a:rPr lang="tr-TR" smtClean="0"/>
              <a:t>20.5.2013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7CE9F-543D-4512-B730-0AB9537758F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8858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DBB5-D7D5-4702-A8F0-6750B53F2966}" type="datetimeFigureOut">
              <a:rPr lang="tr-TR" smtClean="0"/>
              <a:t>20.5.2013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7CE9F-543D-4512-B730-0AB9537758F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85748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DBB5-D7D5-4702-A8F0-6750B53F2966}" type="datetimeFigureOut">
              <a:rPr lang="tr-TR" smtClean="0"/>
              <a:t>20.5.2013</a:t>
            </a:fld>
            <a:endParaRPr lang="tr-TR" dirty="0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7CE9F-543D-4512-B730-0AB9537758F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01472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DBB5-D7D5-4702-A8F0-6750B53F2966}" type="datetimeFigureOut">
              <a:rPr lang="tr-TR" smtClean="0"/>
              <a:t>20.5.2013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7CE9F-543D-4512-B730-0AB9537758F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58621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DBB5-D7D5-4702-A8F0-6750B53F2966}" type="datetimeFigureOut">
              <a:rPr lang="tr-TR" smtClean="0"/>
              <a:t>20.5.2013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7CE9F-543D-4512-B730-0AB9537758F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01465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DBB5-D7D5-4702-A8F0-6750B53F2966}" type="datetimeFigureOut">
              <a:rPr lang="tr-TR" smtClean="0"/>
              <a:t>20.5.2013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7CE9F-543D-4512-B730-0AB9537758F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98394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97DBB5-D7D5-4702-A8F0-6750B53F2966}" type="datetimeFigureOut">
              <a:rPr lang="tr-TR" smtClean="0"/>
              <a:t>20.5.2013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7CE9F-543D-4512-B730-0AB9537758F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00567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97DBB5-D7D5-4702-A8F0-6750B53F2966}" type="datetimeFigureOut">
              <a:rPr lang="tr-TR" smtClean="0"/>
              <a:t>20.5.2013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7CE9F-543D-4512-B730-0AB9537758F2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5046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79512" y="4437112"/>
            <a:ext cx="8749480" cy="1872208"/>
          </a:xfr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l"/>
            <a:r>
              <a:rPr lang="tr-TR" sz="4000" b="1" dirty="0" smtClean="0">
                <a:solidFill>
                  <a:srgbClr val="FF0000"/>
                </a:solidFill>
              </a:rPr>
              <a:t/>
            </a:r>
            <a:br>
              <a:rPr lang="tr-TR" sz="4000" b="1" dirty="0" smtClean="0">
                <a:solidFill>
                  <a:srgbClr val="FF0000"/>
                </a:solidFill>
              </a:rPr>
            </a:br>
            <a:r>
              <a:rPr lang="tr-TR" sz="4000" b="1" dirty="0" smtClean="0">
                <a:solidFill>
                  <a:srgbClr val="FF0000"/>
                </a:solidFill>
              </a:rPr>
              <a:t>ÖMER ASKERDEN</a:t>
            </a:r>
            <a:br>
              <a:rPr lang="tr-TR" sz="4000" b="1" dirty="0" smtClean="0">
                <a:solidFill>
                  <a:srgbClr val="FF0000"/>
                </a:solidFill>
              </a:rPr>
            </a:br>
            <a:r>
              <a:rPr lang="tr-TR" sz="3200" b="1" dirty="0" smtClean="0">
                <a:solidFill>
                  <a:srgbClr val="FF0000"/>
                </a:solidFill>
              </a:rPr>
              <a:t>PİRİ MEHMET PAŞA ORTAOKULU</a:t>
            </a:r>
            <a:br>
              <a:rPr lang="tr-TR" sz="3200" b="1" dirty="0" smtClean="0">
                <a:solidFill>
                  <a:srgbClr val="FF0000"/>
                </a:solidFill>
              </a:rPr>
            </a:br>
            <a:r>
              <a:rPr lang="tr-TR" sz="3200" b="1" dirty="0" smtClean="0">
                <a:solidFill>
                  <a:srgbClr val="FF0000"/>
                </a:solidFill>
              </a:rPr>
              <a:t>UZMAN İLKÖĞRETİM MATEMATİK ÖĞRETMENİ</a:t>
            </a:r>
            <a:r>
              <a:rPr lang="tr-TR" sz="4000" b="1" dirty="0" smtClean="0">
                <a:solidFill>
                  <a:srgbClr val="FF0000"/>
                </a:solidFill>
              </a:rPr>
              <a:t/>
            </a:r>
            <a:br>
              <a:rPr lang="tr-TR" sz="4000" b="1" dirty="0" smtClean="0">
                <a:solidFill>
                  <a:srgbClr val="FF0000"/>
                </a:solidFill>
              </a:rPr>
            </a:b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547664" y="332656"/>
            <a:ext cx="6120330" cy="1938992"/>
          </a:xfrm>
          <a:prstGeom prst="rect">
            <a:avLst/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tr-TR" sz="6000" b="1" dirty="0">
                <a:solidFill>
                  <a:srgbClr val="FF0000"/>
                </a:solidFill>
              </a:rPr>
              <a:t>STANDART </a:t>
            </a:r>
            <a:r>
              <a:rPr lang="tr-TR" sz="6000" b="1" dirty="0" smtClean="0">
                <a:solidFill>
                  <a:srgbClr val="FF0000"/>
                </a:solidFill>
              </a:rPr>
              <a:t>SAPMA</a:t>
            </a:r>
          </a:p>
          <a:p>
            <a:pPr algn="ctr"/>
            <a:r>
              <a:rPr lang="tr-TR" sz="6000" b="1" dirty="0" smtClean="0">
                <a:solidFill>
                  <a:srgbClr val="FF0000"/>
                </a:solidFill>
              </a:rPr>
              <a:t>TEST ÇÖZÜMÜ 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50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5472608" cy="610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5619253" y="240806"/>
            <a:ext cx="3345235" cy="31700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A Açıklık=18-12=6</a:t>
            </a:r>
          </a:p>
          <a:p>
            <a:r>
              <a:rPr lang="tr-TR" sz="2000" b="1" dirty="0" smtClean="0"/>
              <a:t>B Açıklık=27-3=24</a:t>
            </a:r>
          </a:p>
          <a:p>
            <a:r>
              <a:rPr lang="tr-TR" sz="2000" b="1" dirty="0" smtClean="0"/>
              <a:t>C Açıklık=25-5=20</a:t>
            </a:r>
          </a:p>
          <a:p>
            <a:r>
              <a:rPr lang="tr-TR" sz="2000" b="1" dirty="0" smtClean="0"/>
              <a:t>D Açıklık=30-5=25</a:t>
            </a:r>
          </a:p>
          <a:p>
            <a:endParaRPr lang="tr-TR" sz="2000" b="1" dirty="0" smtClean="0"/>
          </a:p>
          <a:p>
            <a:r>
              <a:rPr lang="tr-TR" sz="2000" b="1" dirty="0" smtClean="0"/>
              <a:t>A’nın açıklığı en küçük </a:t>
            </a:r>
          </a:p>
          <a:p>
            <a:r>
              <a:rPr lang="tr-TR" sz="2000" b="1" dirty="0" smtClean="0"/>
              <a:t>Olduğu için standart sapması da Küçüktür. A’nın arızalı ürün sayısını tahmin etmek daha kolaydır.</a:t>
            </a:r>
            <a:endParaRPr lang="tr-TR" sz="2000" b="1" dirty="0"/>
          </a:p>
        </p:txBody>
      </p:sp>
      <p:sp>
        <p:nvSpPr>
          <p:cNvPr id="4" name="Dikdörtgen 3"/>
          <p:cNvSpPr/>
          <p:nvPr/>
        </p:nvSpPr>
        <p:spPr>
          <a:xfrm>
            <a:off x="5710666" y="4721368"/>
            <a:ext cx="3253822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/>
              <a:t>Açıklığı küçük olan veri grubunun standart sapması daha küçüktür.</a:t>
            </a:r>
            <a:r>
              <a:rPr lang="tr-TR" sz="2000" dirty="0"/>
              <a:t> </a:t>
            </a:r>
          </a:p>
        </p:txBody>
      </p:sp>
      <p:sp>
        <p:nvSpPr>
          <p:cNvPr id="5" name="Dikdörtgen 4"/>
          <p:cNvSpPr/>
          <p:nvPr/>
        </p:nvSpPr>
        <p:spPr>
          <a:xfrm>
            <a:off x="3707905" y="3122873"/>
            <a:ext cx="936104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1024720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" y="175236"/>
            <a:ext cx="6707911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851920" y="4725144"/>
            <a:ext cx="2016224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6698513" y="175236"/>
            <a:ext cx="2374443" cy="286232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/>
              <a:t>Aritmetik Ortalaması küçük olan kavşaklara bakılır.</a:t>
            </a:r>
          </a:p>
          <a:p>
            <a:pPr algn="ctr"/>
            <a:r>
              <a:rPr lang="tr-TR" sz="2000" b="1" dirty="0" smtClean="0"/>
              <a:t> Bunlar arasından standart </a:t>
            </a:r>
            <a:r>
              <a:rPr lang="tr-TR" sz="2000" b="1" dirty="0"/>
              <a:t>sapması daha </a:t>
            </a:r>
            <a:r>
              <a:rPr lang="tr-TR" sz="2000" b="1" dirty="0" smtClean="0"/>
              <a:t>küçük olan kavşakta kaza riski daha azdır.</a:t>
            </a:r>
            <a:endParaRPr lang="tr-TR" sz="2000" dirty="0"/>
          </a:p>
        </p:txBody>
      </p:sp>
      <p:sp>
        <p:nvSpPr>
          <p:cNvPr id="6" name="Dikdörtgen 5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1408277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5917672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084168" y="241767"/>
            <a:ext cx="2880320" cy="31700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A  Açıklık=22-14=8</a:t>
            </a:r>
          </a:p>
          <a:p>
            <a:r>
              <a:rPr lang="tr-TR" sz="2000" b="1" dirty="0" smtClean="0"/>
              <a:t>B  Açıklık=26-21=15</a:t>
            </a:r>
          </a:p>
          <a:p>
            <a:r>
              <a:rPr lang="tr-TR" sz="2000" b="1" dirty="0" smtClean="0"/>
              <a:t>C Açıklık=17-14=3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D  Açıklık=36-28=8</a:t>
            </a:r>
          </a:p>
          <a:p>
            <a:endParaRPr lang="tr-TR" sz="2000" b="1" dirty="0" smtClean="0"/>
          </a:p>
          <a:p>
            <a:r>
              <a:rPr lang="tr-TR" sz="2000" b="1" dirty="0" smtClean="0">
                <a:solidFill>
                  <a:srgbClr val="FF0000"/>
                </a:solidFill>
              </a:rPr>
              <a:t>A.grup açıklığı</a:t>
            </a:r>
          </a:p>
          <a:p>
            <a:r>
              <a:rPr lang="tr-TR" sz="2000" b="1" dirty="0" smtClean="0"/>
              <a:t> ile 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D.grup açıklığı</a:t>
            </a:r>
          </a:p>
          <a:p>
            <a:r>
              <a:rPr lang="tr-TR" sz="2000" b="1" dirty="0" smtClean="0"/>
              <a:t>eşit Olduğu için standart sapmaları da eşittir.</a:t>
            </a:r>
            <a:endParaRPr lang="tr-TR" sz="2000" b="1" dirty="0"/>
          </a:p>
        </p:txBody>
      </p:sp>
      <p:sp>
        <p:nvSpPr>
          <p:cNvPr id="4" name="Dikdörtgen 3"/>
          <p:cNvSpPr/>
          <p:nvPr/>
        </p:nvSpPr>
        <p:spPr>
          <a:xfrm>
            <a:off x="5868144" y="4721368"/>
            <a:ext cx="3096344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/>
              <a:t>Açıklığı </a:t>
            </a:r>
            <a:r>
              <a:rPr lang="tr-TR" sz="2000" b="1" dirty="0" smtClean="0"/>
              <a:t>eşit </a:t>
            </a:r>
            <a:r>
              <a:rPr lang="tr-TR" sz="2000" b="1" dirty="0"/>
              <a:t>olan veri </a:t>
            </a:r>
            <a:r>
              <a:rPr lang="tr-TR" sz="2000" b="1" dirty="0" smtClean="0"/>
              <a:t>gruplarının  </a:t>
            </a:r>
            <a:r>
              <a:rPr lang="tr-TR" sz="2000" b="1" dirty="0"/>
              <a:t>standart </a:t>
            </a:r>
            <a:r>
              <a:rPr lang="tr-TR" sz="2000" b="1" dirty="0" smtClean="0"/>
              <a:t>sapmaları da eşit olur.</a:t>
            </a:r>
            <a:endParaRPr lang="tr-TR" sz="2000" dirty="0"/>
          </a:p>
        </p:txBody>
      </p:sp>
      <p:sp>
        <p:nvSpPr>
          <p:cNvPr id="5" name="Dikdörtgen 4"/>
          <p:cNvSpPr/>
          <p:nvPr/>
        </p:nvSpPr>
        <p:spPr>
          <a:xfrm>
            <a:off x="251520" y="5448999"/>
            <a:ext cx="1872208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1354955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5544616" cy="5753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51520" y="5448999"/>
            <a:ext cx="3096344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4644008" y="4077072"/>
            <a:ext cx="4248471" cy="193899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/>
              <a:t>Standart sapmaları yüksek olan veri gruplarında risk vardır. Ürün satış ortalamaları düzensizdir. Bu nedenle kapanma riski olan fabrika standart sapması yüksek olan Demir-Çelik Fabrikasıdır.</a:t>
            </a:r>
            <a:endParaRPr lang="tr-TR" sz="2000" dirty="0"/>
          </a:p>
        </p:txBody>
      </p:sp>
      <p:sp>
        <p:nvSpPr>
          <p:cNvPr id="5" name="Dikdörtgen 4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335320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1766"/>
            <a:ext cx="6700700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063988" y="4875621"/>
            <a:ext cx="2596244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23528" y="5717287"/>
            <a:ext cx="8640960" cy="40011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/>
              <a:t>Çanakkale’de  hava değişimi  riski daha azdır. Çünkü sıcaklık farkı daha küçüktür.</a:t>
            </a:r>
            <a:endParaRPr lang="tr-TR" sz="20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6660232" y="241766"/>
            <a:ext cx="2304256" cy="44012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Ç  Açıklık=15-10=5</a:t>
            </a:r>
          </a:p>
          <a:p>
            <a:r>
              <a:rPr lang="tr-TR" sz="2000" b="1" dirty="0" smtClean="0"/>
              <a:t>A  Açıklık=14-5=9</a:t>
            </a:r>
          </a:p>
          <a:p>
            <a:r>
              <a:rPr lang="tr-TR" sz="2000" b="1" dirty="0" smtClean="0"/>
              <a:t>S Açıklık=2-(-6)=8</a:t>
            </a:r>
          </a:p>
          <a:p>
            <a:r>
              <a:rPr lang="tr-TR" sz="2000" b="1" dirty="0" smtClean="0"/>
              <a:t>E  Açıklık=5-(-3)=8</a:t>
            </a:r>
          </a:p>
          <a:p>
            <a:endParaRPr lang="tr-TR" sz="2000" b="1" dirty="0" smtClean="0"/>
          </a:p>
          <a:p>
            <a:r>
              <a:rPr lang="tr-TR" sz="2000" b="1" dirty="0" smtClean="0"/>
              <a:t>Çanakkale’nin  açıklığı küçük </a:t>
            </a:r>
          </a:p>
          <a:p>
            <a:r>
              <a:rPr lang="tr-TR" sz="2000" b="1" dirty="0" smtClean="0"/>
              <a:t>Olduğu için standart sapması da küçüktür.</a:t>
            </a:r>
          </a:p>
          <a:p>
            <a:r>
              <a:rPr lang="tr-TR" sz="2000" b="1" dirty="0" smtClean="0"/>
              <a:t>Berna’nın Çanakkale’de hasta olma riski daha azdır.</a:t>
            </a:r>
            <a:endParaRPr lang="tr-TR" sz="2000" b="1" dirty="0"/>
          </a:p>
        </p:txBody>
      </p:sp>
      <p:sp>
        <p:nvSpPr>
          <p:cNvPr id="6" name="Dikdörtgen 5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328980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60648"/>
            <a:ext cx="5518899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5619253" y="240806"/>
            <a:ext cx="3345235" cy="40934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K Açıklık=70-20=50</a:t>
            </a:r>
          </a:p>
          <a:p>
            <a:r>
              <a:rPr lang="tr-TR" sz="2000" b="1" dirty="0" smtClean="0"/>
              <a:t>L Açıklık=70-30=40</a:t>
            </a:r>
          </a:p>
          <a:p>
            <a:r>
              <a:rPr lang="tr-TR" sz="2000" b="1" dirty="0" smtClean="0"/>
              <a:t>M Açıklık=140-10=130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N Açıklık=60-40=20</a:t>
            </a:r>
          </a:p>
          <a:p>
            <a:endParaRPr lang="tr-TR" sz="2000" b="1" dirty="0" smtClean="0"/>
          </a:p>
          <a:p>
            <a:r>
              <a:rPr lang="tr-TR" sz="2000" b="1" dirty="0" smtClean="0"/>
              <a:t>N’nin açıklığı en küçük </a:t>
            </a:r>
          </a:p>
          <a:p>
            <a:r>
              <a:rPr lang="tr-TR" sz="2000" b="1" dirty="0" smtClean="0"/>
              <a:t>Olduğu için standart sapması da Küçüktür. N’nin müşteri sayısını tahmin etmek daha kolaydır. </a:t>
            </a:r>
          </a:p>
          <a:p>
            <a:r>
              <a:rPr lang="tr-TR" sz="2000" b="1" dirty="0" smtClean="0"/>
              <a:t>Hüseyin Bey’in iş stresi yaşamaması için N lokantasını tercih etmesi beklenir.</a:t>
            </a:r>
            <a:endParaRPr lang="tr-TR" sz="2000" b="1" dirty="0"/>
          </a:p>
        </p:txBody>
      </p:sp>
      <p:sp>
        <p:nvSpPr>
          <p:cNvPr id="4" name="Dikdörtgen 3"/>
          <p:cNvSpPr/>
          <p:nvPr/>
        </p:nvSpPr>
        <p:spPr>
          <a:xfrm>
            <a:off x="4321131" y="5031984"/>
            <a:ext cx="1298122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5710666" y="4721368"/>
            <a:ext cx="3253822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/>
              <a:t>Açıklığı küçük olan veri grubunun standart sapması daha küçüktür.</a:t>
            </a:r>
            <a:r>
              <a:rPr lang="tr-TR" sz="2000" dirty="0"/>
              <a:t>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108808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4" y="240806"/>
            <a:ext cx="5679991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5619253" y="240806"/>
            <a:ext cx="3345235" cy="37856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Ekmek Açıklık=6-1=5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Emek Açıklık=4-3=1</a:t>
            </a:r>
          </a:p>
          <a:p>
            <a:r>
              <a:rPr lang="tr-TR" sz="2000" b="1" dirty="0" smtClean="0"/>
              <a:t>Gayret Açıklık=7-0=7</a:t>
            </a:r>
          </a:p>
          <a:p>
            <a:r>
              <a:rPr lang="tr-TR" sz="2000" b="1" dirty="0" smtClean="0"/>
              <a:t>Çaba Açıklık=6-1=5</a:t>
            </a:r>
          </a:p>
          <a:p>
            <a:endParaRPr lang="tr-TR" sz="2000" b="1" dirty="0" smtClean="0"/>
          </a:p>
          <a:p>
            <a:r>
              <a:rPr lang="tr-TR" sz="2000" b="1" dirty="0" smtClean="0"/>
              <a:t>Emekspor’un açıklığı en küçük Olduğu için standart sapması da Küçüktür. </a:t>
            </a:r>
          </a:p>
          <a:p>
            <a:endParaRPr lang="tr-TR" sz="2000" b="1" dirty="0" smtClean="0"/>
          </a:p>
          <a:p>
            <a:r>
              <a:rPr lang="tr-TR" sz="2000" b="1" dirty="0"/>
              <a:t>Emekspor’un </a:t>
            </a:r>
            <a:r>
              <a:rPr lang="tr-TR" sz="2000" b="1" dirty="0" smtClean="0"/>
              <a:t>atacağı gol sayısını tahmin etmek daha kolaydır. </a:t>
            </a:r>
            <a:endParaRPr lang="tr-TR" sz="2000" b="1" dirty="0"/>
          </a:p>
        </p:txBody>
      </p:sp>
      <p:sp>
        <p:nvSpPr>
          <p:cNvPr id="4" name="Dikdörtgen 3"/>
          <p:cNvSpPr/>
          <p:nvPr/>
        </p:nvSpPr>
        <p:spPr>
          <a:xfrm>
            <a:off x="3779912" y="4149080"/>
            <a:ext cx="1656184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5710666" y="4721368"/>
            <a:ext cx="3253822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/>
              <a:t>Açıklığı küçük olan veri grubunun standart sapması daha küçüktür.</a:t>
            </a:r>
            <a:r>
              <a:rPr lang="tr-TR" sz="2000" dirty="0"/>
              <a:t>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137955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8367767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6444208" y="329114"/>
            <a:ext cx="2520280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/>
              <a:t>Ağrı  Açıklık=5-3=2</a:t>
            </a:r>
            <a:endParaRPr lang="tr-TR" sz="2000" b="1" dirty="0"/>
          </a:p>
          <a:p>
            <a:r>
              <a:rPr lang="tr-TR" sz="2000" b="1" dirty="0" smtClean="0"/>
              <a:t>Kaçkar  Açıklık=6-1=5</a:t>
            </a:r>
            <a:endParaRPr lang="tr-TR" sz="2000" b="1" dirty="0"/>
          </a:p>
          <a:p>
            <a:r>
              <a:rPr lang="tr-TR" sz="2000" b="1" dirty="0" smtClean="0">
                <a:solidFill>
                  <a:srgbClr val="FF0000"/>
                </a:solidFill>
              </a:rPr>
              <a:t>Ilgaz Açıklık=8-2=6</a:t>
            </a:r>
            <a:endParaRPr lang="tr-TR" sz="2000" b="1" dirty="0">
              <a:solidFill>
                <a:srgbClr val="FF0000"/>
              </a:solidFill>
            </a:endParaRPr>
          </a:p>
          <a:p>
            <a:r>
              <a:rPr lang="tr-TR" sz="2000" b="1" dirty="0" smtClean="0"/>
              <a:t>Erciyes  Açıklık=6-2=4</a:t>
            </a:r>
            <a:endParaRPr lang="tr-TR" sz="2000" b="1" dirty="0"/>
          </a:p>
        </p:txBody>
      </p:sp>
      <p:sp>
        <p:nvSpPr>
          <p:cNvPr id="4" name="Dikdörtgen 3"/>
          <p:cNvSpPr/>
          <p:nvPr/>
        </p:nvSpPr>
        <p:spPr>
          <a:xfrm>
            <a:off x="107504" y="4797152"/>
            <a:ext cx="3253822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/>
              <a:t>Açıklığı </a:t>
            </a:r>
            <a:r>
              <a:rPr lang="tr-TR" sz="2000" b="1" dirty="0" smtClean="0"/>
              <a:t>büyük </a:t>
            </a:r>
            <a:r>
              <a:rPr lang="tr-TR" sz="2000" b="1" dirty="0"/>
              <a:t>olan veri grubunun standart sapması daha </a:t>
            </a:r>
            <a:r>
              <a:rPr lang="tr-TR" sz="2000" b="1" dirty="0" smtClean="0"/>
              <a:t>büyüktür</a:t>
            </a:r>
            <a:r>
              <a:rPr lang="tr-TR" sz="2000" b="1" dirty="0"/>
              <a:t>.</a:t>
            </a:r>
            <a:r>
              <a:rPr lang="tr-TR" sz="2000" dirty="0"/>
              <a:t> </a:t>
            </a:r>
          </a:p>
        </p:txBody>
      </p:sp>
      <p:sp>
        <p:nvSpPr>
          <p:cNvPr id="5" name="Dikdörtgen 4"/>
          <p:cNvSpPr/>
          <p:nvPr/>
        </p:nvSpPr>
        <p:spPr>
          <a:xfrm>
            <a:off x="3658438" y="4797152"/>
            <a:ext cx="5306050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/>
              <a:t>Ilgaz Dağının açıklığı büyük olduğu için veri grubunun </a:t>
            </a:r>
            <a:r>
              <a:rPr lang="tr-TR" sz="2000" b="1" dirty="0"/>
              <a:t>standart </a:t>
            </a:r>
            <a:r>
              <a:rPr lang="tr-TR" sz="2000" b="1" dirty="0" smtClean="0"/>
              <a:t>sapması büyüktür</a:t>
            </a:r>
            <a:r>
              <a:rPr lang="tr-TR" sz="2000" b="1" dirty="0"/>
              <a:t>.</a:t>
            </a:r>
            <a:r>
              <a:rPr lang="tr-TR" sz="2000" dirty="0"/>
              <a:t> </a:t>
            </a:r>
            <a:r>
              <a:rPr lang="tr-TR" sz="2000" b="1" dirty="0" smtClean="0"/>
              <a:t>Ilgaz Dağında çığ düşme riski daha fazladır.</a:t>
            </a:r>
            <a:endParaRPr lang="tr-TR" sz="2000" b="1" dirty="0"/>
          </a:p>
        </p:txBody>
      </p:sp>
      <p:sp>
        <p:nvSpPr>
          <p:cNvPr id="6" name="Dikdörtgen 5"/>
          <p:cNvSpPr/>
          <p:nvPr/>
        </p:nvSpPr>
        <p:spPr>
          <a:xfrm>
            <a:off x="3658438" y="4005064"/>
            <a:ext cx="1656184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3150610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02023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6012160" y="1628800"/>
            <a:ext cx="2797367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/>
              <a:t>Adana  Açıklık=14-8=6</a:t>
            </a:r>
            <a:endParaRPr lang="tr-TR" sz="2000" b="1" dirty="0"/>
          </a:p>
          <a:p>
            <a:r>
              <a:rPr lang="tr-TR" sz="2000" b="1" dirty="0" smtClean="0"/>
              <a:t>Hatay   Açıklık=17-5=12</a:t>
            </a:r>
            <a:endParaRPr lang="tr-TR" sz="2000" b="1" dirty="0"/>
          </a:p>
          <a:p>
            <a:r>
              <a:rPr lang="tr-TR" sz="2000" b="1" dirty="0" smtClean="0">
                <a:solidFill>
                  <a:srgbClr val="FF0000"/>
                </a:solidFill>
              </a:rPr>
              <a:t>Konya  Açıklık=20-2=18</a:t>
            </a:r>
            <a:endParaRPr lang="tr-TR" sz="2000" b="1" dirty="0">
              <a:solidFill>
                <a:srgbClr val="FF0000"/>
              </a:solidFill>
            </a:endParaRPr>
          </a:p>
          <a:p>
            <a:r>
              <a:rPr lang="tr-TR" sz="2000" b="1" dirty="0" smtClean="0"/>
              <a:t>İzmir   Açıklık=15-7=8</a:t>
            </a:r>
            <a:endParaRPr lang="tr-TR" sz="2000" b="1" dirty="0"/>
          </a:p>
        </p:txBody>
      </p:sp>
      <p:sp>
        <p:nvSpPr>
          <p:cNvPr id="4" name="Dikdörtgen 3"/>
          <p:cNvSpPr/>
          <p:nvPr/>
        </p:nvSpPr>
        <p:spPr>
          <a:xfrm>
            <a:off x="107504" y="4797152"/>
            <a:ext cx="3253822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/>
              <a:t>Açıklığı </a:t>
            </a:r>
            <a:r>
              <a:rPr lang="tr-TR" sz="2000" b="1" dirty="0" smtClean="0"/>
              <a:t>büyük </a:t>
            </a:r>
            <a:r>
              <a:rPr lang="tr-TR" sz="2000" b="1" dirty="0"/>
              <a:t>olan veri grubunun standart sapması daha </a:t>
            </a:r>
            <a:r>
              <a:rPr lang="tr-TR" sz="2000" b="1" dirty="0" smtClean="0"/>
              <a:t>büyüktür</a:t>
            </a:r>
            <a:r>
              <a:rPr lang="tr-TR" sz="2000" b="1" dirty="0"/>
              <a:t>.</a:t>
            </a:r>
            <a:r>
              <a:rPr lang="tr-TR" sz="2000" dirty="0"/>
              <a:t> </a:t>
            </a:r>
          </a:p>
        </p:txBody>
      </p:sp>
      <p:sp>
        <p:nvSpPr>
          <p:cNvPr id="5" name="Dikdörtgen 4"/>
          <p:cNvSpPr/>
          <p:nvPr/>
        </p:nvSpPr>
        <p:spPr>
          <a:xfrm>
            <a:off x="3647493" y="4643263"/>
            <a:ext cx="5306050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/>
              <a:t>Konya İlinin açıklığı büyük olduğu için veri grubunun </a:t>
            </a:r>
            <a:r>
              <a:rPr lang="tr-TR" sz="2000" b="1" dirty="0"/>
              <a:t>standart </a:t>
            </a:r>
            <a:r>
              <a:rPr lang="tr-TR" sz="2000" b="1" dirty="0" smtClean="0"/>
              <a:t>sapması daha büyüktür</a:t>
            </a:r>
            <a:r>
              <a:rPr lang="tr-TR" sz="2000" b="1" dirty="0"/>
              <a:t>.</a:t>
            </a:r>
            <a:r>
              <a:rPr lang="tr-TR" sz="2000" dirty="0"/>
              <a:t> </a:t>
            </a:r>
            <a:r>
              <a:rPr lang="tr-TR" sz="2000" b="1" dirty="0" smtClean="0"/>
              <a:t>Konya da trafik kazası meydana gelme  riski daha fazladır.</a:t>
            </a:r>
            <a:endParaRPr lang="tr-TR" sz="2000" b="1" dirty="0"/>
          </a:p>
        </p:txBody>
      </p:sp>
      <p:sp>
        <p:nvSpPr>
          <p:cNvPr id="6" name="Dikdörtgen 5"/>
          <p:cNvSpPr/>
          <p:nvPr/>
        </p:nvSpPr>
        <p:spPr>
          <a:xfrm>
            <a:off x="3923928" y="3429000"/>
            <a:ext cx="165618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2420806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591425" cy="503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5255957"/>
            <a:ext cx="3456384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/>
              <a:t>Saray  Açıklık=323-312=11</a:t>
            </a:r>
            <a:endParaRPr lang="tr-TR" sz="2000" b="1" dirty="0"/>
          </a:p>
          <a:p>
            <a:r>
              <a:rPr lang="tr-TR" sz="2000" b="1" dirty="0" smtClean="0"/>
              <a:t>S.baba Açıklık=325-315=10</a:t>
            </a:r>
            <a:endParaRPr lang="tr-TR" sz="2000" b="1" dirty="0"/>
          </a:p>
          <a:p>
            <a:r>
              <a:rPr lang="tr-TR" sz="2000" b="1" dirty="0" smtClean="0">
                <a:solidFill>
                  <a:srgbClr val="FF0000"/>
                </a:solidFill>
              </a:rPr>
              <a:t>Bingöl Açıklık=322-318=4</a:t>
            </a:r>
            <a:endParaRPr lang="tr-TR" sz="2000" b="1" dirty="0">
              <a:solidFill>
                <a:srgbClr val="FF0000"/>
              </a:solidFill>
            </a:endParaRPr>
          </a:p>
          <a:p>
            <a:r>
              <a:rPr lang="tr-TR" sz="2000" b="1" dirty="0" smtClean="0"/>
              <a:t>Doğu  Açıklık=324-312=12</a:t>
            </a:r>
            <a:endParaRPr lang="tr-TR" sz="2000" b="1" dirty="0"/>
          </a:p>
        </p:txBody>
      </p:sp>
      <p:sp>
        <p:nvSpPr>
          <p:cNvPr id="6" name="Dikdörtgen 5"/>
          <p:cNvSpPr/>
          <p:nvPr/>
        </p:nvSpPr>
        <p:spPr>
          <a:xfrm>
            <a:off x="6156177" y="1268760"/>
            <a:ext cx="2880319" cy="224676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Bingöl Ek.Fab. açıklığı küçük olduğu için veri grubunun </a:t>
            </a:r>
            <a:r>
              <a:rPr lang="tr-TR" sz="2000" b="1" dirty="0">
                <a:solidFill>
                  <a:srgbClr val="FF0000"/>
                </a:solidFill>
              </a:rPr>
              <a:t>standart </a:t>
            </a:r>
            <a:r>
              <a:rPr lang="tr-TR" sz="2000" b="1" dirty="0" smtClean="0">
                <a:solidFill>
                  <a:srgbClr val="FF0000"/>
                </a:solidFill>
              </a:rPr>
              <a:t>sapması daha küçüktür</a:t>
            </a:r>
            <a:r>
              <a:rPr lang="tr-TR" sz="2000" b="1" dirty="0">
                <a:solidFill>
                  <a:srgbClr val="FF0000"/>
                </a:solidFill>
              </a:rPr>
              <a:t>.</a:t>
            </a:r>
            <a:r>
              <a:rPr lang="tr-TR" sz="2000" dirty="0">
                <a:solidFill>
                  <a:srgbClr val="FF0000"/>
                </a:solidFill>
              </a:rPr>
              <a:t> </a:t>
            </a:r>
            <a:r>
              <a:rPr lang="tr-TR" sz="2000" b="1" dirty="0" smtClean="0">
                <a:solidFill>
                  <a:srgbClr val="FF0000"/>
                </a:solidFill>
              </a:rPr>
              <a:t>Bingöl Ek. Fab. da en az hata ile üretim yapılmaktadır.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467345" y="4149080"/>
            <a:ext cx="3303591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196091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8" y="692696"/>
            <a:ext cx="8695899" cy="50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317910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0" y="188639"/>
            <a:ext cx="6480720" cy="532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6228184" y="285243"/>
            <a:ext cx="2448272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/>
              <a:t>Ali  Açıklık=8-6=2</a:t>
            </a:r>
            <a:endParaRPr lang="tr-TR" sz="2000" b="1" dirty="0"/>
          </a:p>
          <a:p>
            <a:r>
              <a:rPr lang="tr-TR" sz="2000" b="1" dirty="0" smtClean="0"/>
              <a:t>Seda   Açıklık=6-5=1</a:t>
            </a:r>
            <a:endParaRPr lang="tr-TR" sz="2000" b="1" dirty="0"/>
          </a:p>
          <a:p>
            <a:r>
              <a:rPr lang="tr-TR" sz="2000" b="1" dirty="0" smtClean="0"/>
              <a:t>Veli  Açıklık=5-5=0</a:t>
            </a:r>
            <a:endParaRPr lang="tr-TR" sz="2000" b="1" dirty="0"/>
          </a:p>
          <a:p>
            <a:r>
              <a:rPr lang="tr-TR" sz="2000" b="1" dirty="0" smtClean="0">
                <a:solidFill>
                  <a:srgbClr val="FF0000"/>
                </a:solidFill>
              </a:rPr>
              <a:t>Ayşe   Açıklık=7-1=6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5724128" y="2060848"/>
            <a:ext cx="3253822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/>
              <a:t>Açıklığı </a:t>
            </a:r>
            <a:r>
              <a:rPr lang="tr-TR" sz="2000" b="1" dirty="0" smtClean="0"/>
              <a:t>büyük </a:t>
            </a:r>
            <a:r>
              <a:rPr lang="tr-TR" sz="2000" b="1" dirty="0"/>
              <a:t>olan veri grubunun standart sapması daha </a:t>
            </a:r>
            <a:r>
              <a:rPr lang="tr-TR" sz="2000" b="1" dirty="0" smtClean="0"/>
              <a:t>büyüktür</a:t>
            </a:r>
            <a:r>
              <a:rPr lang="tr-TR" sz="2000" b="1" dirty="0"/>
              <a:t>.</a:t>
            </a:r>
            <a:r>
              <a:rPr lang="tr-TR" sz="2000" dirty="0"/>
              <a:t> 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508310" y="3580740"/>
            <a:ext cx="2469640" cy="193899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/>
              <a:t>Ayşe’nin okuduğu kitap sayısının Açıklığı büyük olduğu için  </a:t>
            </a:r>
            <a:r>
              <a:rPr lang="tr-TR" sz="2000" b="1" dirty="0"/>
              <a:t>veri grubunun standart sapması daha </a:t>
            </a:r>
            <a:r>
              <a:rPr lang="tr-TR" sz="2000" b="1" dirty="0" smtClean="0"/>
              <a:t>büyüktür</a:t>
            </a:r>
            <a:r>
              <a:rPr lang="tr-TR" sz="2000" b="1" dirty="0"/>
              <a:t>.</a:t>
            </a:r>
            <a:r>
              <a:rPr lang="tr-TR" sz="2000" dirty="0"/>
              <a:t>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4675093" y="4797152"/>
            <a:ext cx="1544815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414755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83" y="116632"/>
            <a:ext cx="5997175" cy="616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211701" y="5706677"/>
            <a:ext cx="1296144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6228184" y="285243"/>
            <a:ext cx="2448272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K Açıklık=52-48=4</a:t>
            </a:r>
            <a:endParaRPr lang="tr-TR" sz="2000" b="1" dirty="0">
              <a:solidFill>
                <a:srgbClr val="FF0000"/>
              </a:solidFill>
            </a:endParaRPr>
          </a:p>
          <a:p>
            <a:r>
              <a:rPr lang="tr-TR" sz="2000" b="1" dirty="0" smtClean="0"/>
              <a:t>L  Açıklık=80-20=60</a:t>
            </a:r>
            <a:endParaRPr lang="tr-TR" sz="2000" b="1" dirty="0"/>
          </a:p>
          <a:p>
            <a:r>
              <a:rPr lang="tr-TR" sz="2000" b="1" dirty="0" smtClean="0"/>
              <a:t>M Açıklık=100-10=90</a:t>
            </a:r>
            <a:endParaRPr lang="tr-TR" sz="2000" b="1" dirty="0"/>
          </a:p>
          <a:p>
            <a:r>
              <a:rPr lang="tr-TR" sz="2000" b="1" dirty="0" smtClean="0"/>
              <a:t>N   Açıklık=90-40=50</a:t>
            </a:r>
            <a:endParaRPr lang="tr-TR" sz="2000" b="1" dirty="0"/>
          </a:p>
        </p:txBody>
      </p:sp>
      <p:sp>
        <p:nvSpPr>
          <p:cNvPr id="9" name="Dikdörtgen 8"/>
          <p:cNvSpPr/>
          <p:nvPr/>
        </p:nvSpPr>
        <p:spPr>
          <a:xfrm>
            <a:off x="5890178" y="1844824"/>
            <a:ext cx="3146318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/>
              <a:t>Açıklığı küçük olan veri grubunun standart sapması daha küçüktür.</a:t>
            </a:r>
            <a:r>
              <a:rPr lang="tr-TR" sz="2000" dirty="0"/>
              <a:t> 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6084168" y="3705171"/>
            <a:ext cx="2952328" cy="224676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 smtClean="0"/>
              <a:t>K sinemasının açıklığı küçük olduğu için standart sapması da daha  küçüktür. K sinemasına gelecek müşteri sayısını tahmin etmek daha kolaydır.</a:t>
            </a:r>
            <a:endParaRPr lang="tr-TR" sz="2000" b="1" dirty="0"/>
          </a:p>
        </p:txBody>
      </p:sp>
      <p:sp>
        <p:nvSpPr>
          <p:cNvPr id="11" name="Dikdörtgen 10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143954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8244408" cy="4688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076056" y="4276160"/>
            <a:ext cx="2811349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6228184" y="285243"/>
            <a:ext cx="2448272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/>
              <a:t>A Açıklık=18-11=7</a:t>
            </a:r>
            <a:endParaRPr lang="tr-TR" sz="2000" b="1" dirty="0"/>
          </a:p>
          <a:p>
            <a:r>
              <a:rPr lang="tr-TR" sz="2000" b="1" dirty="0" smtClean="0"/>
              <a:t>B  Açıklık=24-9=15</a:t>
            </a:r>
            <a:endParaRPr lang="tr-TR" sz="2000" b="1" dirty="0"/>
          </a:p>
          <a:p>
            <a:r>
              <a:rPr lang="tr-TR" sz="2000" b="1" dirty="0" smtClean="0"/>
              <a:t>C Açıklık=21-5=16</a:t>
            </a:r>
            <a:endParaRPr lang="tr-TR" sz="2000" b="1" dirty="0"/>
          </a:p>
          <a:p>
            <a:r>
              <a:rPr lang="tr-TR" sz="2000" b="1" dirty="0" smtClean="0">
                <a:solidFill>
                  <a:srgbClr val="FF0000"/>
                </a:solidFill>
              </a:rPr>
              <a:t>D  Açıklık=28-7=21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724128" y="2060848"/>
            <a:ext cx="3253822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/>
              <a:t>Açıklığı </a:t>
            </a:r>
            <a:r>
              <a:rPr lang="tr-TR" sz="2000" b="1" dirty="0" smtClean="0"/>
              <a:t>büyük </a:t>
            </a:r>
            <a:r>
              <a:rPr lang="tr-TR" sz="2000" b="1" dirty="0"/>
              <a:t>olan veri grubunun standart sapması daha </a:t>
            </a:r>
            <a:r>
              <a:rPr lang="tr-TR" sz="2000" b="1" dirty="0" smtClean="0"/>
              <a:t>büyüktür</a:t>
            </a:r>
            <a:r>
              <a:rPr lang="tr-TR" sz="2000" b="1" dirty="0"/>
              <a:t>.</a:t>
            </a:r>
            <a:r>
              <a:rPr lang="tr-TR" sz="2000" dirty="0"/>
              <a:t> 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61673" y="5013176"/>
            <a:ext cx="8798438" cy="132343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/>
              <a:t>D hastanesinin Açıklığı büyük olduğu için  </a:t>
            </a:r>
            <a:r>
              <a:rPr lang="tr-TR" sz="2000" b="1" dirty="0"/>
              <a:t>veri grubunun standart sapması daha </a:t>
            </a:r>
            <a:r>
              <a:rPr lang="tr-TR" sz="2000" b="1" dirty="0" smtClean="0"/>
              <a:t>büyüktür</a:t>
            </a:r>
            <a:r>
              <a:rPr lang="tr-TR" sz="2000" b="1" dirty="0"/>
              <a:t>.</a:t>
            </a:r>
            <a:r>
              <a:rPr lang="tr-TR" sz="2000" dirty="0"/>
              <a:t> </a:t>
            </a:r>
            <a:r>
              <a:rPr lang="tr-TR" sz="2000" b="1" dirty="0" smtClean="0"/>
              <a:t>D hastanesinde ölüm oranı daha yüksektir. Ölüm oranının hangi hastanede yüksek olduğunu belirlemek için merkezi yayılım (dağılım) ölçülerin den standart sapma kullanılır.</a:t>
            </a:r>
            <a:endParaRPr lang="tr-TR" sz="2000" b="1" dirty="0"/>
          </a:p>
        </p:txBody>
      </p:sp>
      <p:sp>
        <p:nvSpPr>
          <p:cNvPr id="10" name="Dikdörtgen 9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256748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16632"/>
            <a:ext cx="5663144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4860032" y="4941168"/>
            <a:ext cx="982625" cy="7673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6215232" y="315653"/>
            <a:ext cx="2821264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/>
              <a:t>A Açıklık=23-17=6</a:t>
            </a:r>
            <a:endParaRPr lang="tr-TR" sz="2400" b="1" dirty="0"/>
          </a:p>
          <a:p>
            <a:r>
              <a:rPr lang="tr-TR" sz="2400" b="1" dirty="0" smtClean="0"/>
              <a:t>B  Açıklık=26-14=12</a:t>
            </a:r>
            <a:endParaRPr lang="tr-TR" sz="2400" b="1" dirty="0"/>
          </a:p>
          <a:p>
            <a:r>
              <a:rPr lang="tr-TR" sz="2400" b="1" dirty="0" smtClean="0"/>
              <a:t>C Açıklık=29-11=18</a:t>
            </a:r>
            <a:endParaRPr lang="tr-TR" sz="2400" b="1" dirty="0"/>
          </a:p>
          <a:p>
            <a:r>
              <a:rPr lang="tr-TR" sz="2400" b="1" dirty="0" smtClean="0">
                <a:solidFill>
                  <a:srgbClr val="FF0000"/>
                </a:solidFill>
              </a:rPr>
              <a:t>D  Açıklık=32-8=24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1929" y="5708473"/>
            <a:ext cx="2847715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/>
              <a:t>Açıklığı </a:t>
            </a:r>
            <a:r>
              <a:rPr lang="tr-TR" sz="2000" b="1" dirty="0" smtClean="0"/>
              <a:t>büyük </a:t>
            </a:r>
            <a:r>
              <a:rPr lang="tr-TR" sz="2000" b="1" dirty="0"/>
              <a:t>olan veri grubunun standart sapması daha </a:t>
            </a:r>
            <a:r>
              <a:rPr lang="tr-TR" sz="2000" b="1" dirty="0" smtClean="0"/>
              <a:t>büyüktür</a:t>
            </a:r>
            <a:r>
              <a:rPr lang="tr-TR" sz="2000" b="1" dirty="0"/>
              <a:t>.</a:t>
            </a:r>
            <a:r>
              <a:rPr lang="tr-TR" sz="2000" dirty="0"/>
              <a:t> </a:t>
            </a:r>
          </a:p>
        </p:txBody>
      </p:sp>
      <p:sp>
        <p:nvSpPr>
          <p:cNvPr id="8" name="Dikdörtgen 7"/>
          <p:cNvSpPr/>
          <p:nvPr/>
        </p:nvSpPr>
        <p:spPr>
          <a:xfrm>
            <a:off x="6188780" y="3501193"/>
            <a:ext cx="2847715" cy="224676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/>
              <a:t>D</a:t>
            </a:r>
            <a:r>
              <a:rPr lang="tr-TR" sz="2000" b="1" dirty="0" smtClean="0"/>
              <a:t> Şehrinin açıklığı büyük olduğu için veri grubunun </a:t>
            </a:r>
            <a:r>
              <a:rPr lang="tr-TR" sz="2000" b="1" dirty="0"/>
              <a:t>standart </a:t>
            </a:r>
            <a:r>
              <a:rPr lang="tr-TR" sz="2000" b="1" dirty="0" smtClean="0"/>
              <a:t>sapması daha büyüktür</a:t>
            </a:r>
            <a:r>
              <a:rPr lang="tr-TR" sz="2000" b="1" dirty="0"/>
              <a:t>.</a:t>
            </a:r>
            <a:r>
              <a:rPr lang="tr-TR" sz="2000" dirty="0"/>
              <a:t> </a:t>
            </a:r>
            <a:r>
              <a:rPr lang="tr-TR" sz="2000" b="1" dirty="0" smtClean="0"/>
              <a:t>D şehrinde  trafik kazası meydana gelme  riski daha fazladır.</a:t>
            </a:r>
            <a:endParaRPr lang="tr-TR" sz="2000" b="1" dirty="0"/>
          </a:p>
        </p:txBody>
      </p:sp>
      <p:sp>
        <p:nvSpPr>
          <p:cNvPr id="9" name="Dikdörtgen 8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243842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17" y="188640"/>
            <a:ext cx="5540758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6215232" y="315653"/>
            <a:ext cx="2821264" cy="156966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400" b="1" dirty="0" smtClean="0"/>
              <a:t>A </a:t>
            </a:r>
            <a:r>
              <a:rPr lang="tr-TR" sz="2400" b="1" dirty="0" smtClean="0"/>
              <a:t>Açıklık=10-2=8</a:t>
            </a:r>
            <a:endParaRPr lang="tr-TR" sz="2400" b="1" dirty="0"/>
          </a:p>
          <a:p>
            <a:r>
              <a:rPr lang="tr-TR" sz="2400" b="1" dirty="0" smtClean="0"/>
              <a:t>B  </a:t>
            </a:r>
            <a:r>
              <a:rPr lang="tr-TR" sz="2400" b="1" dirty="0" smtClean="0"/>
              <a:t>Açıklık=9-1=8</a:t>
            </a:r>
            <a:endParaRPr lang="tr-TR" sz="2400" b="1" dirty="0"/>
          </a:p>
          <a:p>
            <a:r>
              <a:rPr lang="tr-TR" sz="2400" b="1" dirty="0" smtClean="0"/>
              <a:t>C </a:t>
            </a:r>
            <a:r>
              <a:rPr lang="tr-TR" sz="2400" b="1" dirty="0" smtClean="0"/>
              <a:t>Açıklık=11-3=8</a:t>
            </a:r>
            <a:endParaRPr lang="tr-TR" sz="2400" b="1" dirty="0"/>
          </a:p>
          <a:p>
            <a:r>
              <a:rPr lang="tr-TR" sz="2400" b="1" dirty="0" smtClean="0">
                <a:solidFill>
                  <a:srgbClr val="FF0000"/>
                </a:solidFill>
              </a:rPr>
              <a:t>D  </a:t>
            </a:r>
            <a:r>
              <a:rPr lang="tr-TR" sz="2400" b="1" dirty="0" smtClean="0">
                <a:solidFill>
                  <a:srgbClr val="FF0000"/>
                </a:solidFill>
              </a:rPr>
              <a:t>Açıklık=14-2=12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188781" y="2109291"/>
            <a:ext cx="2847715" cy="16312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/>
              <a:t>Açıklığı </a:t>
            </a:r>
            <a:r>
              <a:rPr lang="tr-TR" sz="2000" b="1" dirty="0" smtClean="0"/>
              <a:t>eşit</a:t>
            </a:r>
            <a:r>
              <a:rPr lang="tr-TR" sz="2000" b="1" dirty="0" smtClean="0"/>
              <a:t> </a:t>
            </a:r>
            <a:r>
              <a:rPr lang="tr-TR" sz="2000" b="1" dirty="0"/>
              <a:t>olan veri grubunun standart </a:t>
            </a:r>
            <a:r>
              <a:rPr lang="tr-TR" sz="2000" b="1" dirty="0" smtClean="0"/>
              <a:t>sapması da eşittir.</a:t>
            </a:r>
          </a:p>
          <a:p>
            <a:pPr algn="ctr"/>
            <a:r>
              <a:rPr lang="tr-TR" sz="2000" b="1" dirty="0" smtClean="0"/>
              <a:t>Veri grubunun aritmetik ortalamasına bakalım.</a:t>
            </a:r>
            <a:r>
              <a:rPr lang="tr-TR" sz="2000" dirty="0" smtClean="0"/>
              <a:t> </a:t>
            </a:r>
            <a:endParaRPr lang="tr-TR" sz="2000" dirty="0"/>
          </a:p>
        </p:txBody>
      </p:sp>
      <p:sp>
        <p:nvSpPr>
          <p:cNvPr id="8" name="Dikdörtgen 7"/>
          <p:cNvSpPr/>
          <p:nvPr/>
        </p:nvSpPr>
        <p:spPr>
          <a:xfrm>
            <a:off x="230050" y="4704292"/>
            <a:ext cx="8784976" cy="163121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/>
              <a:t>A  fabrikası    2+4+6+8+10=30 ,30:5=6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B  fabrikası     1+3+5+7+9=25   ,25:5=5</a:t>
            </a:r>
          </a:p>
          <a:p>
            <a:r>
              <a:rPr lang="tr-TR" sz="2000" b="1" dirty="0"/>
              <a:t>C</a:t>
            </a:r>
            <a:r>
              <a:rPr lang="tr-TR" sz="2000" b="1" dirty="0" smtClean="0"/>
              <a:t>  fabrikası     3+5+7+9+11=35, 35:5=7</a:t>
            </a:r>
          </a:p>
          <a:p>
            <a:r>
              <a:rPr lang="tr-TR" sz="2000" b="1" dirty="0" smtClean="0"/>
              <a:t>D  fabrikası     2+5+8+11+14=40,40:5=8</a:t>
            </a:r>
          </a:p>
          <a:p>
            <a:r>
              <a:rPr lang="tr-TR" sz="2000" b="1" dirty="0" smtClean="0"/>
              <a:t>Ortalaması en az olan B fabrikasında kaza olma riski en azdır.</a:t>
            </a:r>
            <a:endParaRPr lang="tr-TR" sz="2000" b="1" dirty="0"/>
          </a:p>
        </p:txBody>
      </p:sp>
      <p:sp>
        <p:nvSpPr>
          <p:cNvPr id="9" name="Dikdörtgen 8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  <p:sp>
        <p:nvSpPr>
          <p:cNvPr id="10" name="Dikdörtgen 9"/>
          <p:cNvSpPr/>
          <p:nvPr/>
        </p:nvSpPr>
        <p:spPr>
          <a:xfrm>
            <a:off x="1547664" y="4077072"/>
            <a:ext cx="982625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2961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5" y="0"/>
            <a:ext cx="4826557" cy="5488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860032" y="2924944"/>
            <a:ext cx="4104456" cy="317009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/>
              <a:t>	Oyuncuların </a:t>
            </a:r>
            <a:r>
              <a:rPr lang="tr-TR" sz="2000" b="1" dirty="0" smtClean="0"/>
              <a:t>aritmetik ortalamasına bakalım. Cemil’in ve Alper’in basket ortalamaları en yüksek ve eşittir.</a:t>
            </a:r>
          </a:p>
          <a:p>
            <a:r>
              <a:rPr lang="tr-TR" sz="2000" dirty="0" smtClean="0"/>
              <a:t> 	</a:t>
            </a:r>
            <a:r>
              <a:rPr lang="tr-TR" sz="2000" b="1" dirty="0" smtClean="0"/>
              <a:t>Attığı basket sayısı ile basket sayısı en az değişen oyuncuyu bulmamız gerekir. </a:t>
            </a:r>
          </a:p>
          <a:p>
            <a:r>
              <a:rPr lang="tr-TR" sz="2000" b="1" dirty="0"/>
              <a:t>	</a:t>
            </a:r>
            <a:r>
              <a:rPr lang="tr-TR" sz="2000" b="1" dirty="0" smtClean="0"/>
              <a:t>Cemil ve Alper arasında açıklığı en  az olan </a:t>
            </a:r>
            <a:r>
              <a:rPr lang="tr-TR" sz="2000" b="1" dirty="0" smtClean="0"/>
              <a:t>ve en az değişen Cemil olarak görülmektedir.</a:t>
            </a:r>
            <a:endParaRPr lang="tr-TR" sz="2000" b="1" dirty="0"/>
          </a:p>
        </p:txBody>
      </p:sp>
      <p:sp>
        <p:nvSpPr>
          <p:cNvPr id="5" name="Dikdörtgen 4"/>
          <p:cNvSpPr/>
          <p:nvPr/>
        </p:nvSpPr>
        <p:spPr>
          <a:xfrm>
            <a:off x="3563888" y="4725144"/>
            <a:ext cx="1221507" cy="7635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279541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79512" y="4437112"/>
            <a:ext cx="8749480" cy="1872208"/>
          </a:xfr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l"/>
            <a:r>
              <a:rPr lang="tr-TR" sz="4000" b="1" dirty="0" smtClean="0">
                <a:solidFill>
                  <a:srgbClr val="FF0000"/>
                </a:solidFill>
              </a:rPr>
              <a:t/>
            </a:r>
            <a:br>
              <a:rPr lang="tr-TR" sz="4000" b="1" dirty="0" smtClean="0">
                <a:solidFill>
                  <a:srgbClr val="FF0000"/>
                </a:solidFill>
              </a:rPr>
            </a:br>
            <a:r>
              <a:rPr lang="tr-TR" sz="4000" b="1" dirty="0" smtClean="0">
                <a:solidFill>
                  <a:srgbClr val="FF0000"/>
                </a:solidFill>
              </a:rPr>
              <a:t>ÖMER ASKERDEN</a:t>
            </a:r>
            <a:br>
              <a:rPr lang="tr-TR" sz="4000" b="1" dirty="0" smtClean="0">
                <a:solidFill>
                  <a:srgbClr val="FF0000"/>
                </a:solidFill>
              </a:rPr>
            </a:br>
            <a:r>
              <a:rPr lang="tr-TR" sz="3200" b="1" dirty="0" smtClean="0">
                <a:solidFill>
                  <a:srgbClr val="FF0000"/>
                </a:solidFill>
              </a:rPr>
              <a:t>PİRİ MEHMET PAŞA ORTAOKULU</a:t>
            </a:r>
            <a:br>
              <a:rPr lang="tr-TR" sz="3200" b="1" dirty="0" smtClean="0">
                <a:solidFill>
                  <a:srgbClr val="FF0000"/>
                </a:solidFill>
              </a:rPr>
            </a:br>
            <a:r>
              <a:rPr lang="tr-TR" sz="3200" b="1" dirty="0" smtClean="0">
                <a:solidFill>
                  <a:srgbClr val="FF0000"/>
                </a:solidFill>
              </a:rPr>
              <a:t>UZMAN İLKÖĞRETİM MATEMATİK ÖĞRETMENİ</a:t>
            </a:r>
            <a:r>
              <a:rPr lang="tr-TR" sz="4000" b="1" dirty="0" smtClean="0">
                <a:solidFill>
                  <a:srgbClr val="FF0000"/>
                </a:solidFill>
              </a:rPr>
              <a:t/>
            </a:r>
            <a:br>
              <a:rPr lang="tr-TR" sz="4000" b="1" dirty="0" smtClean="0">
                <a:solidFill>
                  <a:srgbClr val="FF0000"/>
                </a:solidFill>
              </a:rPr>
            </a:b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906226" y="332656"/>
            <a:ext cx="5403210" cy="1569660"/>
          </a:xfrm>
          <a:prstGeom prst="rect">
            <a:avLst/>
          </a:prstGeom>
          <a:solidFill>
            <a:srgbClr val="FFCCFF">
              <a:alpha val="49804"/>
            </a:srgb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tr-TR" sz="9600" b="1" dirty="0" smtClean="0">
                <a:solidFill>
                  <a:srgbClr val="FF0000"/>
                </a:solidFill>
              </a:rPr>
              <a:t>hazırlayan</a:t>
            </a:r>
            <a:endParaRPr lang="tr-TR" sz="9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4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818"/>
            <a:ext cx="8609222" cy="4730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95536" y="2215957"/>
            <a:ext cx="2811349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2" name="Metin kutusu 1"/>
          <p:cNvSpPr txBox="1"/>
          <p:nvPr/>
        </p:nvSpPr>
        <p:spPr>
          <a:xfrm>
            <a:off x="5181664" y="2007191"/>
            <a:ext cx="2529860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A) Açıklık=6-3=3</a:t>
            </a:r>
          </a:p>
          <a:p>
            <a:r>
              <a:rPr lang="tr-TR" sz="2400" b="1" dirty="0" smtClean="0"/>
              <a:t>b) Açıklık=8-2=6</a:t>
            </a:r>
          </a:p>
          <a:p>
            <a:r>
              <a:rPr lang="tr-TR" sz="2400" b="1" dirty="0" smtClean="0"/>
              <a:t>c) Açıklık=10-1=9</a:t>
            </a:r>
          </a:p>
          <a:p>
            <a:r>
              <a:rPr lang="tr-TR" sz="2400" b="1" dirty="0" smtClean="0"/>
              <a:t>d) Açıklık=19-4=15</a:t>
            </a:r>
            <a:endParaRPr lang="tr-TR" sz="2400" b="1" dirty="0"/>
          </a:p>
        </p:txBody>
      </p:sp>
      <p:sp>
        <p:nvSpPr>
          <p:cNvPr id="6" name="Dikdörtgen 5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  <p:sp>
        <p:nvSpPr>
          <p:cNvPr id="7" name="Dikdörtgen 6"/>
          <p:cNvSpPr/>
          <p:nvPr/>
        </p:nvSpPr>
        <p:spPr>
          <a:xfrm>
            <a:off x="4572000" y="4653136"/>
            <a:ext cx="3749189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400" b="1" dirty="0"/>
              <a:t>Açıklığı küçük olan veri grubunun standart sapması daha küçüktür.</a:t>
            </a:r>
            <a:r>
              <a:rPr lang="tr-TR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83521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384388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51520" y="4005064"/>
            <a:ext cx="419219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5582736" y="2132856"/>
            <a:ext cx="2598788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A)  Açıklık=5-1=4</a:t>
            </a:r>
          </a:p>
          <a:p>
            <a:r>
              <a:rPr lang="tr-TR" sz="2400" b="1" dirty="0" smtClean="0"/>
              <a:t>b)  Açıklık=10-6=4</a:t>
            </a:r>
          </a:p>
          <a:p>
            <a:r>
              <a:rPr lang="tr-TR" sz="2400" b="1" dirty="0" smtClean="0"/>
              <a:t>c)  Açıklık=15-11=4</a:t>
            </a:r>
          </a:p>
          <a:p>
            <a:r>
              <a:rPr lang="tr-TR" sz="2400" b="1" dirty="0" smtClean="0">
                <a:solidFill>
                  <a:srgbClr val="FF0000"/>
                </a:solidFill>
              </a:rPr>
              <a:t>d)  Açıklık=24-16=8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  <p:sp>
        <p:nvSpPr>
          <p:cNvPr id="7" name="Dikdörtgen 6"/>
          <p:cNvSpPr/>
          <p:nvPr/>
        </p:nvSpPr>
        <p:spPr>
          <a:xfrm>
            <a:off x="5382086" y="4289320"/>
            <a:ext cx="3253822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400" b="1" dirty="0"/>
              <a:t>Açıklığı </a:t>
            </a:r>
            <a:r>
              <a:rPr lang="tr-TR" sz="2400" b="1" dirty="0" smtClean="0"/>
              <a:t>büyük </a:t>
            </a:r>
            <a:r>
              <a:rPr lang="tr-TR" sz="2400" b="1" dirty="0"/>
              <a:t>olan veri grubunun standart sapması daha </a:t>
            </a:r>
            <a:r>
              <a:rPr lang="tr-TR" sz="2400" b="1" dirty="0" smtClean="0"/>
              <a:t>büyüktür</a:t>
            </a:r>
            <a:r>
              <a:rPr lang="tr-TR" sz="2400" b="1" dirty="0"/>
              <a:t>.</a:t>
            </a:r>
            <a:r>
              <a:rPr lang="tr-TR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26300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42" y="260648"/>
            <a:ext cx="5433632" cy="5494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31378" y="5298685"/>
            <a:ext cx="1512168" cy="4566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5619253" y="240806"/>
            <a:ext cx="3345235" cy="25545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Volkan Açıklık=4-1=3</a:t>
            </a:r>
          </a:p>
          <a:p>
            <a:r>
              <a:rPr lang="tr-TR" sz="2000" b="1" dirty="0" smtClean="0"/>
              <a:t>Rüştü Açıklık=3-1=2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Aykut Açıklık=2-2=0</a:t>
            </a:r>
          </a:p>
          <a:p>
            <a:r>
              <a:rPr lang="tr-TR" sz="2000" b="1" dirty="0" smtClean="0"/>
              <a:t>Engin Açıklık=3-1=2</a:t>
            </a:r>
          </a:p>
          <a:p>
            <a:r>
              <a:rPr lang="tr-TR" sz="2000" b="1" dirty="0" smtClean="0"/>
              <a:t>Aykut’un açıklığı en küçük </a:t>
            </a:r>
          </a:p>
          <a:p>
            <a:r>
              <a:rPr lang="tr-TR" sz="2000" b="1" dirty="0" smtClean="0"/>
              <a:t>Olduğu için standart sapması da Küçüktür. Aykut’un gol yeme Riski daha azdır.</a:t>
            </a:r>
            <a:endParaRPr lang="tr-TR" sz="2000" b="1" dirty="0"/>
          </a:p>
        </p:txBody>
      </p:sp>
      <p:sp>
        <p:nvSpPr>
          <p:cNvPr id="4" name="Dikdörtgen 3"/>
          <p:cNvSpPr/>
          <p:nvPr/>
        </p:nvSpPr>
        <p:spPr>
          <a:xfrm>
            <a:off x="5619254" y="2996952"/>
            <a:ext cx="3345234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/>
              <a:t>Açıklığı küçük olan veri grubunun standart sapması daha küçüktür.</a:t>
            </a:r>
            <a:r>
              <a:rPr lang="tr-TR" sz="2000" dirty="0"/>
              <a:t>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  <p:sp>
        <p:nvSpPr>
          <p:cNvPr id="5" name="Dikdörtgen 4"/>
          <p:cNvSpPr/>
          <p:nvPr/>
        </p:nvSpPr>
        <p:spPr>
          <a:xfrm>
            <a:off x="5527674" y="4190888"/>
            <a:ext cx="3528392" cy="224676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a)</a:t>
            </a:r>
            <a:r>
              <a:rPr lang="tr-TR" sz="2000" b="1" dirty="0" smtClean="0"/>
              <a:t>Bir </a:t>
            </a:r>
            <a:r>
              <a:rPr lang="tr-TR" sz="2000" b="1" dirty="0"/>
              <a:t>sayı dizisinde tüm veriler aynı sayıdan oluşmuşsa açıklık değeri sıfır, standart sapma değeri sıfırdır</a:t>
            </a:r>
            <a:r>
              <a:rPr lang="tr-TR" sz="2000" b="1" dirty="0" smtClean="0"/>
              <a:t>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b)</a:t>
            </a:r>
            <a:r>
              <a:rPr lang="tr-TR" sz="2000" b="1" dirty="0" smtClean="0"/>
              <a:t>Eğer </a:t>
            </a:r>
            <a:r>
              <a:rPr lang="tr-TR" sz="2000" b="1" dirty="0"/>
              <a:t>standart sapma sıfır ise bütün veri değerleri birbirine eşittir.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292665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8" y="692697"/>
            <a:ext cx="5790772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5633905" y="206028"/>
            <a:ext cx="3345235" cy="31700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Ahmet Açıklık=35-21=14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Mehmet</a:t>
            </a:r>
            <a:r>
              <a:rPr lang="tr-TR" sz="2000" b="1" dirty="0" smtClean="0">
                <a:solidFill>
                  <a:srgbClr val="FF0000"/>
                </a:solidFill>
              </a:rPr>
              <a:t> Açıklık=35-25=10</a:t>
            </a:r>
          </a:p>
          <a:p>
            <a:r>
              <a:rPr lang="tr-TR" sz="2000" b="1" dirty="0" smtClean="0"/>
              <a:t>Ali Açıklık=40-20=20</a:t>
            </a:r>
          </a:p>
          <a:p>
            <a:r>
              <a:rPr lang="tr-TR" sz="2000" b="1" dirty="0" smtClean="0"/>
              <a:t>Veli Açıklık=50-15=35</a:t>
            </a:r>
          </a:p>
          <a:p>
            <a:r>
              <a:rPr lang="tr-TR" sz="2000" b="1" dirty="0" smtClean="0"/>
              <a:t>Mehmet’in açıklığı </a:t>
            </a:r>
          </a:p>
          <a:p>
            <a:r>
              <a:rPr lang="tr-TR" sz="2000" b="1" dirty="0" smtClean="0"/>
              <a:t>en küçük Olduğu için </a:t>
            </a:r>
          </a:p>
          <a:p>
            <a:r>
              <a:rPr lang="tr-TR" sz="2000" b="1" dirty="0" smtClean="0"/>
              <a:t>standart sapması da Küçüktür. </a:t>
            </a:r>
          </a:p>
          <a:p>
            <a:r>
              <a:rPr lang="tr-TR" sz="2000" b="1" dirty="0" smtClean="0"/>
              <a:t>Mehmet’in roman  okuması daha istikrarlıdır. </a:t>
            </a:r>
            <a:endParaRPr lang="tr-TR" sz="2000" b="1" dirty="0"/>
          </a:p>
        </p:txBody>
      </p:sp>
      <p:sp>
        <p:nvSpPr>
          <p:cNvPr id="4" name="Dikdörtgen 3"/>
          <p:cNvSpPr/>
          <p:nvPr/>
        </p:nvSpPr>
        <p:spPr>
          <a:xfrm>
            <a:off x="3936152" y="4876711"/>
            <a:ext cx="1697753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6050012" y="3861048"/>
            <a:ext cx="2875335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/>
              <a:t>Açıklığı küçük olan veri grubunun standart sapması daha küçüktür.</a:t>
            </a:r>
            <a:r>
              <a:rPr lang="tr-TR" sz="2000" dirty="0"/>
              <a:t>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202045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2" y="260648"/>
            <a:ext cx="5583390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5580112" y="240805"/>
            <a:ext cx="3345235" cy="31700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P  Açıklık=8-2=6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R  Açıklık=7-3=4</a:t>
            </a:r>
          </a:p>
          <a:p>
            <a:r>
              <a:rPr lang="tr-TR" sz="2000" b="1" dirty="0" smtClean="0"/>
              <a:t>S  Açıklık=10-1=9</a:t>
            </a:r>
          </a:p>
          <a:p>
            <a:r>
              <a:rPr lang="tr-TR" sz="2000" b="1" dirty="0" smtClean="0"/>
              <a:t>T  Açıklık=8-3=5</a:t>
            </a:r>
          </a:p>
          <a:p>
            <a:r>
              <a:rPr lang="tr-TR" sz="2000" b="1" dirty="0" smtClean="0"/>
              <a:t>R otomobilinin açıklığı en küçük Olduğu için standart sapması da Küçüktür.R’nin</a:t>
            </a:r>
          </a:p>
          <a:p>
            <a:r>
              <a:rPr lang="tr-TR" sz="2000" b="1" dirty="0" smtClean="0"/>
              <a:t>Dayanıklılık testine göre daha </a:t>
            </a:r>
          </a:p>
          <a:p>
            <a:r>
              <a:rPr lang="tr-TR" sz="2000" b="1" dirty="0" smtClean="0"/>
              <a:t>Dayanıklı olduğu görülmektedir.</a:t>
            </a:r>
            <a:endParaRPr lang="tr-TR" sz="2000" b="1" dirty="0"/>
          </a:p>
        </p:txBody>
      </p:sp>
      <p:sp>
        <p:nvSpPr>
          <p:cNvPr id="4" name="Dikdörtgen 3"/>
          <p:cNvSpPr/>
          <p:nvPr/>
        </p:nvSpPr>
        <p:spPr>
          <a:xfrm>
            <a:off x="5710666" y="4721368"/>
            <a:ext cx="3253822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/>
              <a:t>Açıklığı küçük olan veri grubunun standart sapması daha küçüktür.</a:t>
            </a:r>
            <a:r>
              <a:rPr lang="tr-TR" sz="2000" dirty="0"/>
              <a:t> 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915816" y="5229199"/>
            <a:ext cx="1697753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350867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3444"/>
            <a:ext cx="5760640" cy="6103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5868144" y="241767"/>
            <a:ext cx="3096344" cy="31700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1  Açıklık=12-8=4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2  Açıklık=17-15=2</a:t>
            </a:r>
          </a:p>
          <a:p>
            <a:r>
              <a:rPr lang="tr-TR" sz="2000" b="1" dirty="0" smtClean="0"/>
              <a:t>3  Açıklık=17-11=6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4  Açıklık=14-12=2</a:t>
            </a:r>
          </a:p>
          <a:p>
            <a:endParaRPr lang="tr-TR" sz="2000" b="1" dirty="0" smtClean="0"/>
          </a:p>
          <a:p>
            <a:r>
              <a:rPr lang="tr-TR" sz="2000" b="1" dirty="0" smtClean="0">
                <a:solidFill>
                  <a:srgbClr val="FF0000"/>
                </a:solidFill>
              </a:rPr>
              <a:t>2.grup açıklığı</a:t>
            </a:r>
          </a:p>
          <a:p>
            <a:r>
              <a:rPr lang="tr-TR" sz="2000" b="1" dirty="0" smtClean="0"/>
              <a:t> ile 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4.grup açıklığı</a:t>
            </a:r>
          </a:p>
          <a:p>
            <a:r>
              <a:rPr lang="tr-TR" sz="2000" b="1" dirty="0" smtClean="0"/>
              <a:t>eşit Olduğu için standart sapmaları da eşittir.</a:t>
            </a:r>
            <a:endParaRPr lang="tr-TR" sz="2000" b="1" dirty="0"/>
          </a:p>
        </p:txBody>
      </p:sp>
      <p:sp>
        <p:nvSpPr>
          <p:cNvPr id="4" name="Dikdörtgen 3"/>
          <p:cNvSpPr/>
          <p:nvPr/>
        </p:nvSpPr>
        <p:spPr>
          <a:xfrm>
            <a:off x="5868144" y="4721368"/>
            <a:ext cx="3096344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/>
              <a:t>Açıklığı </a:t>
            </a:r>
            <a:r>
              <a:rPr lang="tr-TR" sz="2000" b="1" dirty="0" smtClean="0"/>
              <a:t>eşit </a:t>
            </a:r>
            <a:r>
              <a:rPr lang="tr-TR" sz="2000" b="1" dirty="0"/>
              <a:t>olan veri </a:t>
            </a:r>
            <a:r>
              <a:rPr lang="tr-TR" sz="2000" b="1" dirty="0" smtClean="0"/>
              <a:t>gruplarının  </a:t>
            </a:r>
            <a:r>
              <a:rPr lang="tr-TR" sz="2000" b="1" dirty="0"/>
              <a:t>standart </a:t>
            </a:r>
            <a:r>
              <a:rPr lang="tr-TR" sz="2000" b="1" dirty="0" smtClean="0"/>
              <a:t>sapmaları da eşit olur.</a:t>
            </a:r>
            <a:endParaRPr lang="tr-TR" sz="2000" dirty="0"/>
          </a:p>
        </p:txBody>
      </p:sp>
      <p:sp>
        <p:nvSpPr>
          <p:cNvPr id="5" name="Dikdörtgen 4"/>
          <p:cNvSpPr/>
          <p:nvPr/>
        </p:nvSpPr>
        <p:spPr>
          <a:xfrm>
            <a:off x="41569" y="5812000"/>
            <a:ext cx="1578103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0121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5553121" cy="597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806984" y="5606484"/>
            <a:ext cx="1578103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5868144" y="241767"/>
            <a:ext cx="3096344" cy="31700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A  Açıklık=16-10=6</a:t>
            </a:r>
          </a:p>
          <a:p>
            <a:r>
              <a:rPr lang="tr-TR" sz="2000" b="1" dirty="0" smtClean="0"/>
              <a:t>B  Açıklık=28-16=12</a:t>
            </a:r>
          </a:p>
          <a:p>
            <a:r>
              <a:rPr lang="tr-TR" sz="2000" b="1" dirty="0" smtClean="0"/>
              <a:t>C Açıklık=39-21=18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D  Açıklık=34-28=6</a:t>
            </a:r>
          </a:p>
          <a:p>
            <a:endParaRPr lang="tr-TR" sz="2000" b="1" dirty="0" smtClean="0"/>
          </a:p>
          <a:p>
            <a:r>
              <a:rPr lang="tr-TR" sz="2000" b="1" dirty="0" smtClean="0">
                <a:solidFill>
                  <a:srgbClr val="FF0000"/>
                </a:solidFill>
              </a:rPr>
              <a:t>A.grup açıklığı</a:t>
            </a:r>
          </a:p>
          <a:p>
            <a:r>
              <a:rPr lang="tr-TR" sz="2000" b="1" dirty="0" smtClean="0"/>
              <a:t> ile 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D.grup açıklığı</a:t>
            </a:r>
          </a:p>
          <a:p>
            <a:r>
              <a:rPr lang="tr-TR" sz="2000" b="1" dirty="0" smtClean="0"/>
              <a:t>eşit Olduğu için standart sapmaları da eşittir.</a:t>
            </a:r>
            <a:endParaRPr lang="tr-TR" sz="2000" b="1" dirty="0"/>
          </a:p>
        </p:txBody>
      </p:sp>
      <p:sp>
        <p:nvSpPr>
          <p:cNvPr id="7" name="Dikdörtgen 6"/>
          <p:cNvSpPr/>
          <p:nvPr/>
        </p:nvSpPr>
        <p:spPr>
          <a:xfrm>
            <a:off x="5868144" y="4721368"/>
            <a:ext cx="3096344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2000" b="1" dirty="0"/>
              <a:t>Açıklığı </a:t>
            </a:r>
            <a:r>
              <a:rPr lang="tr-TR" sz="2000" b="1" dirty="0" smtClean="0"/>
              <a:t>eşit </a:t>
            </a:r>
            <a:r>
              <a:rPr lang="tr-TR" sz="2000" b="1" dirty="0"/>
              <a:t>olan veri </a:t>
            </a:r>
            <a:r>
              <a:rPr lang="tr-TR" sz="2000" b="1" dirty="0" smtClean="0"/>
              <a:t>gruplarının  </a:t>
            </a:r>
            <a:r>
              <a:rPr lang="tr-TR" sz="2000" b="1" dirty="0"/>
              <a:t>standart </a:t>
            </a:r>
            <a:r>
              <a:rPr lang="tr-TR" sz="2000" b="1" dirty="0" smtClean="0"/>
              <a:t>sapmaları da eşit olur.</a:t>
            </a:r>
            <a:endParaRPr lang="tr-TR" sz="2000" dirty="0"/>
          </a:p>
        </p:txBody>
      </p:sp>
      <p:sp>
        <p:nvSpPr>
          <p:cNvPr id="8" name="Dikdörtgen 7"/>
          <p:cNvSpPr/>
          <p:nvPr/>
        </p:nvSpPr>
        <p:spPr>
          <a:xfrm>
            <a:off x="5582736" y="6457890"/>
            <a:ext cx="3534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omeraskerden@hotmail.com.tr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264384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866</Words>
  <Application>Microsoft Office PowerPoint</Application>
  <PresentationFormat>Ekran Gösterisi (4:3)</PresentationFormat>
  <Paragraphs>187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 ÖMER ASKERDEN PİRİ MEHMET PAŞA ORTAOKULU UZMAN İLKÖĞRETİM MATEMATİK ÖĞRETMENİ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 ÖMER ASKERDEN PİRİ MEHMET PAŞA ORTAOKULU UZMAN İLKÖĞRETİM MATEMATİK ÖĞRETMENİ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69</cp:revision>
  <dcterms:created xsi:type="dcterms:W3CDTF">2013-05-19T21:00:55Z</dcterms:created>
  <dcterms:modified xsi:type="dcterms:W3CDTF">2013-05-20T11:31:07Z</dcterms:modified>
</cp:coreProperties>
</file>